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sldIdLst>
    <p:sldId id="256" r:id="rId3"/>
    <p:sldId id="257" r:id="rId4"/>
    <p:sldId id="280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 snapToGrid="0">
      <p:cViewPr varScale="1">
        <p:scale>
          <a:sx n="93" d="100"/>
          <a:sy n="93" d="100"/>
        </p:scale>
        <p:origin x="45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B6254-B6F8-40AB-98AB-72D759187701}" type="datetimeFigureOut">
              <a:rPr lang="en-US" smtClean="0"/>
              <a:t>11/7/2018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23718-0AF4-40C8-B499-29AFE9FE33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4986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B6254-B6F8-40AB-98AB-72D759187701}" type="datetimeFigureOut">
              <a:rPr lang="en-US" smtClean="0"/>
              <a:t>11/7/2018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23718-0AF4-40C8-B499-29AFE9FE33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4706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B6254-B6F8-40AB-98AB-72D759187701}" type="datetimeFigureOut">
              <a:rPr lang="en-US" smtClean="0"/>
              <a:t>11/7/2018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23718-0AF4-40C8-B499-29AFE9FE33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6573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371601"/>
            <a:ext cx="10464800" cy="1927225"/>
          </a:xfrm>
        </p:spPr>
        <p:txBody>
          <a:bodyPr anchor="b">
            <a:noAutofit/>
          </a:bodyPr>
          <a:lstStyle>
            <a:lvl1pPr>
              <a:defRPr sz="5400" cap="none" baseline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505200"/>
            <a:ext cx="85344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A432C8-69A7-458B-9684-2BFA64B31948}" type="datetime2">
              <a:rPr lang="en-US" smtClean="0"/>
              <a:pPr/>
              <a:t>Wednesday, November 7, 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914400" y="3398520"/>
            <a:ext cx="104648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166287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6A3A3-94A6-4E5B-AF39-173ACA3E61CC}" type="datetime2">
              <a:rPr lang="en-US" smtClean="0"/>
              <a:pPr/>
              <a:t>Wednesday, November 7, 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68004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2362201"/>
            <a:ext cx="103632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4626865"/>
            <a:ext cx="103632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3D019-A32C-4EAD-B8E6-DBDA699692FD}" type="datetime2">
              <a:rPr lang="en-US" smtClean="0"/>
              <a:pPr/>
              <a:t>Wednesday, November 7, 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975360" y="4599432"/>
            <a:ext cx="104648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45486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73352"/>
            <a:ext cx="53848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73352"/>
            <a:ext cx="53848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BA98F-560C-4997-81C4-81D4D9187EAB}" type="datetime2">
              <a:rPr lang="en-US" smtClean="0"/>
              <a:pPr/>
              <a:t>Wednesday, November 7, 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22716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76400"/>
            <a:ext cx="524256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438400"/>
            <a:ext cx="524256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39840" y="1676400"/>
            <a:ext cx="524256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9840" y="2438400"/>
            <a:ext cx="524256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972B2-CA5C-437D-87D0-8081271A9E4B}" type="datetime2">
              <a:rPr lang="en-US" smtClean="0"/>
              <a:pPr/>
              <a:t>Wednesday, November 7, 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3741949" y="4045691"/>
            <a:ext cx="4709160" cy="1059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138610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D4847-11EF-4466-A8AD-85CDB7B49118}" type="datetime2">
              <a:rPr lang="en-US" smtClean="0"/>
              <a:pPr/>
              <a:t>Wednesday, November 7, 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25893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8457A-3AB9-4880-8A0C-9F8524491207}" type="datetime2">
              <a:rPr lang="en-US" smtClean="0"/>
              <a:pPr/>
              <a:t>Wednesday, November 7, 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05767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792080"/>
            <a:ext cx="2852928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62400" y="792080"/>
            <a:ext cx="7620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2130553"/>
            <a:ext cx="2852928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976D3-5B7F-4300-ABED-C91F1B2AE209}" type="datetime2">
              <a:rPr lang="en-US" smtClean="0"/>
              <a:pPr/>
              <a:t>Wednesday, November 7, 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912152" y="3579942"/>
            <a:ext cx="5577840" cy="2117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84256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B6254-B6F8-40AB-98AB-72D759187701}" type="datetimeFigureOut">
              <a:rPr lang="en-US" smtClean="0"/>
              <a:t>11/7/2018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23718-0AF4-40C8-B499-29AFE9FE33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12285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792480"/>
            <a:ext cx="2856907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11480" y="838201"/>
            <a:ext cx="787252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133600"/>
            <a:ext cx="2852928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C1E59-17DD-41CE-97CA-624A472382D4}" type="datetime2">
              <a:rPr lang="en-US" smtClean="0"/>
              <a:pPr/>
              <a:t>Wednesday, November 7, 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24809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057FC-95B6-4D89-AFDA-ABA33EE921E5}" type="datetime2">
              <a:rPr lang="en-US" smtClean="0"/>
              <a:pPr/>
              <a:t>Wednesday, November 7, 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76357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609600"/>
            <a:ext cx="2743200" cy="586740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609600"/>
            <a:ext cx="80264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549AC-EB31-477F-92A9-B1988E232878}" type="datetime2">
              <a:rPr lang="en-US" smtClean="0"/>
              <a:pPr/>
              <a:t>Wednesday, November 7, 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22610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B6254-B6F8-40AB-98AB-72D759187701}" type="datetimeFigureOut">
              <a:rPr lang="en-US" smtClean="0"/>
              <a:t>11/7/2018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23718-0AF4-40C8-B499-29AFE9FE33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6012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B6254-B6F8-40AB-98AB-72D759187701}" type="datetimeFigureOut">
              <a:rPr lang="en-US" smtClean="0"/>
              <a:t>11/7/2018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23718-0AF4-40C8-B499-29AFE9FE33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189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B6254-B6F8-40AB-98AB-72D759187701}" type="datetimeFigureOut">
              <a:rPr lang="en-US" smtClean="0"/>
              <a:t>11/7/2018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23718-0AF4-40C8-B499-29AFE9FE33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7439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B6254-B6F8-40AB-98AB-72D759187701}" type="datetimeFigureOut">
              <a:rPr lang="en-US" smtClean="0"/>
              <a:t>11/7/2018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23718-0AF4-40C8-B499-29AFE9FE33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1808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B6254-B6F8-40AB-98AB-72D759187701}" type="datetimeFigureOut">
              <a:rPr lang="en-US" smtClean="0"/>
              <a:t>11/7/2018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23718-0AF4-40C8-B499-29AFE9FE33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217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B6254-B6F8-40AB-98AB-72D759187701}" type="datetimeFigureOut">
              <a:rPr lang="en-US" smtClean="0"/>
              <a:t>11/7/2018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23718-0AF4-40C8-B499-29AFE9FE33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2609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B6254-B6F8-40AB-98AB-72D759187701}" type="datetimeFigureOut">
              <a:rPr lang="en-US" smtClean="0"/>
              <a:t>11/7/2018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23718-0AF4-40C8-B499-29AFE9FE33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6133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B6254-B6F8-40AB-98AB-72D759187701}" type="datetimeFigureOut">
              <a:rPr lang="en-US" smtClean="0"/>
              <a:t>11/7/2018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623718-0AF4-40C8-B499-29AFE9FE33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6881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12192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533400"/>
            <a:ext cx="109728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12192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18288"/>
            <a:ext cx="3860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  <a:latin typeface="Lato" charset="0"/>
                <a:ea typeface="Lato" charset="0"/>
                <a:cs typeface="Lato" charset="0"/>
              </a:defRPr>
            </a:lvl1pPr>
          </a:lstStyle>
          <a:p>
            <a:fld id="{A80CB818-7379-467D-8E76-EF9D9074A26C}" type="datetime2">
              <a:rPr lang="en-US" smtClean="0"/>
              <a:pPr/>
              <a:t>Wednesday, November 7, 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0" y="18288"/>
            <a:ext cx="54864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160000" y="18288"/>
            <a:ext cx="14224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9958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Noto Serif" charset="0"/>
          <a:ea typeface="Noto Serif" charset="0"/>
          <a:cs typeface="Noto Serif" charset="0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Lato" charset="0"/>
          <a:ea typeface="Lato" charset="0"/>
          <a:cs typeface="Lato" charset="0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Lato" charset="0"/>
          <a:ea typeface="Lato" charset="0"/>
          <a:cs typeface="Lato" charset="0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Lato" charset="0"/>
          <a:ea typeface="Lato" charset="0"/>
          <a:cs typeface="Lato" charset="0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Lato" charset="0"/>
          <a:ea typeface="Lato" charset="0"/>
          <a:cs typeface="Lato" charset="0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Lato" charset="0"/>
          <a:ea typeface="Lato" charset="0"/>
          <a:cs typeface="Lato" charset="0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Effect Size and Power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05645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/>
          <p:cNvSpPr txBox="1">
            <a:spLocks/>
          </p:cNvSpPr>
          <p:nvPr/>
        </p:nvSpPr>
        <p:spPr>
          <a:xfrm>
            <a:off x="2246313" y="1229896"/>
            <a:ext cx="7772400" cy="4585367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dirty="0">
                <a:solidFill>
                  <a:prstClr val="white"/>
                </a:solidFill>
                <a:latin typeface="Lobster Two"/>
                <a:cs typeface="Lobster Two"/>
              </a:rPr>
              <a:t>“Statistics does not tell us </a:t>
            </a:r>
          </a:p>
          <a:p>
            <a:pPr algn="ctr"/>
            <a:r>
              <a:rPr lang="en-US" sz="5400" dirty="0">
                <a:solidFill>
                  <a:prstClr val="white"/>
                </a:solidFill>
                <a:latin typeface="Noto Serif" charset="0"/>
                <a:ea typeface="Noto Serif" charset="0"/>
                <a:cs typeface="Noto Serif" charset="0"/>
              </a:rPr>
              <a:t>whether </a:t>
            </a:r>
            <a:r>
              <a:rPr lang="en-US" sz="5400" dirty="0" smtClean="0">
                <a:solidFill>
                  <a:prstClr val="white"/>
                </a:solidFill>
                <a:latin typeface="Lobster Two"/>
                <a:cs typeface="Lobster Two"/>
              </a:rPr>
              <a:t>we </a:t>
            </a:r>
            <a:r>
              <a:rPr lang="en-US" sz="5400" dirty="0">
                <a:solidFill>
                  <a:prstClr val="white"/>
                </a:solidFill>
                <a:latin typeface="Lobster Two"/>
                <a:cs typeface="Lobster Two"/>
              </a:rPr>
              <a:t>are right. </a:t>
            </a:r>
            <a:endParaRPr lang="en-US" sz="5400" dirty="0" smtClean="0">
              <a:solidFill>
                <a:prstClr val="white"/>
              </a:solidFill>
              <a:latin typeface="Lobster Two"/>
              <a:cs typeface="Lobster Two"/>
            </a:endParaRPr>
          </a:p>
          <a:p>
            <a:pPr algn="ctr"/>
            <a:endParaRPr lang="en-US" sz="5400" dirty="0" smtClean="0">
              <a:solidFill>
                <a:prstClr val="white"/>
              </a:solidFill>
              <a:latin typeface="Lobster Two"/>
              <a:cs typeface="Lobster Two"/>
            </a:endParaRPr>
          </a:p>
          <a:p>
            <a:pPr algn="ctr"/>
            <a:r>
              <a:rPr lang="en-US" sz="5400" dirty="0" smtClean="0">
                <a:solidFill>
                  <a:prstClr val="white"/>
                </a:solidFill>
                <a:latin typeface="Lobster Two"/>
                <a:cs typeface="Lobster Two"/>
              </a:rPr>
              <a:t>It </a:t>
            </a:r>
            <a:r>
              <a:rPr lang="en-US" sz="5400" dirty="0">
                <a:solidFill>
                  <a:prstClr val="white"/>
                </a:solidFill>
                <a:latin typeface="Lobster Two"/>
                <a:cs typeface="Lobster Two"/>
              </a:rPr>
              <a:t>tell us the </a:t>
            </a:r>
            <a:r>
              <a:rPr lang="en-US" sz="5400" dirty="0" smtClean="0">
                <a:solidFill>
                  <a:prstClr val="white"/>
                </a:solidFill>
                <a:latin typeface="Noto Serif" charset="0"/>
                <a:ea typeface="Noto Serif" charset="0"/>
                <a:cs typeface="Noto Serif" charset="0"/>
              </a:rPr>
              <a:t>chances</a:t>
            </a:r>
            <a:r>
              <a:rPr lang="en-US" sz="5400" dirty="0" smtClean="0">
                <a:solidFill>
                  <a:prstClr val="white"/>
                </a:solidFill>
                <a:latin typeface="Lobster Two"/>
                <a:cs typeface="Lobster Two"/>
              </a:rPr>
              <a:t> </a:t>
            </a:r>
            <a:endParaRPr lang="en-US" sz="5400" dirty="0">
              <a:solidFill>
                <a:prstClr val="white"/>
              </a:solidFill>
              <a:latin typeface="Lobster Two"/>
              <a:cs typeface="Lobster Two"/>
            </a:endParaRPr>
          </a:p>
          <a:p>
            <a:pPr algn="ctr"/>
            <a:r>
              <a:rPr lang="en-US" sz="5400" dirty="0">
                <a:solidFill>
                  <a:prstClr val="white"/>
                </a:solidFill>
                <a:latin typeface="Lobster Two"/>
                <a:cs typeface="Lobster Two"/>
              </a:rPr>
              <a:t>of being wrong.”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524000" y="6563894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prstClr val="white"/>
                </a:solidFill>
                <a:latin typeface="Lato" charset="0"/>
                <a:ea typeface="Lato" charset="0"/>
                <a:cs typeface="Lato" charset="0"/>
              </a:rPr>
              <a:t>http://</a:t>
            </a:r>
            <a:r>
              <a:rPr lang="en-US" sz="1400" dirty="0" err="1">
                <a:solidFill>
                  <a:prstClr val="white"/>
                </a:solidFill>
                <a:latin typeface="Lato" charset="0"/>
                <a:ea typeface="Lato" charset="0"/>
                <a:cs typeface="Lato" charset="0"/>
              </a:rPr>
              <a:t>www.nature.com</a:t>
            </a:r>
            <a:r>
              <a:rPr lang="en-US" sz="1400" dirty="0">
                <a:solidFill>
                  <a:prstClr val="white"/>
                </a:solidFill>
                <a:latin typeface="Lato" charset="0"/>
                <a:ea typeface="Lato" charset="0"/>
                <a:cs typeface="Lato" charset="0"/>
              </a:rPr>
              <a:t>/</a:t>
            </a:r>
            <a:r>
              <a:rPr lang="en-US" sz="1400" dirty="0" err="1">
                <a:solidFill>
                  <a:prstClr val="white"/>
                </a:solidFill>
                <a:latin typeface="Lato" charset="0"/>
                <a:ea typeface="Lato" charset="0"/>
                <a:cs typeface="Lato" charset="0"/>
              </a:rPr>
              <a:t>nmeth</a:t>
            </a:r>
            <a:r>
              <a:rPr lang="en-US" sz="1400" dirty="0">
                <a:solidFill>
                  <a:prstClr val="white"/>
                </a:solidFill>
                <a:latin typeface="Lato" charset="0"/>
                <a:ea typeface="Lato" charset="0"/>
                <a:cs typeface="Lato" charset="0"/>
              </a:rPr>
              <a:t>/journal/v10/n9/full/nmeth.2613.html</a:t>
            </a:r>
          </a:p>
        </p:txBody>
      </p:sp>
    </p:spTree>
    <p:extLst>
      <p:ext uri="{BB962C8B-B14F-4D97-AF65-F5344CB8AC3E}">
        <p14:creationId xmlns:p14="http://schemas.microsoft.com/office/powerpoint/2010/main" val="4053689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 ways we can be wrong…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Type 1 error (</a:t>
            </a:r>
            <a:r>
              <a:rPr lang="en-US" dirty="0"/>
              <a:t>𝛂</a:t>
            </a:r>
            <a:r>
              <a:rPr lang="en-US" dirty="0" smtClean="0"/>
              <a:t>)</a:t>
            </a:r>
          </a:p>
          <a:p>
            <a:r>
              <a:rPr lang="en-US" dirty="0" smtClean="0"/>
              <a:t>False positive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2"/>
          <a:srcRect l="16860" r="16860"/>
          <a:stretch>
            <a:fillRect/>
          </a:stretch>
        </p:blipFill>
        <p:spPr/>
      </p:pic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>
                <a:latin typeface="Lato" charset="0"/>
                <a:ea typeface="Lato" charset="0"/>
                <a:cs typeface="Lato" charset="0"/>
              </a:rPr>
              <a:t>Type II error (𝛃)</a:t>
            </a:r>
          </a:p>
          <a:p>
            <a:r>
              <a:rPr lang="en-US" dirty="0" smtClean="0">
                <a:latin typeface="Lato" charset="0"/>
                <a:ea typeface="Lato" charset="0"/>
                <a:cs typeface="Lato" charset="0"/>
              </a:rPr>
              <a:t>False negative</a:t>
            </a:r>
            <a:endParaRPr lang="en-US" dirty="0">
              <a:latin typeface="Lato" charset="0"/>
              <a:ea typeface="Lato" charset="0"/>
              <a:cs typeface="Lato" charset="0"/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4"/>
          </p:nvPr>
        </p:nvPicPr>
        <p:blipFill>
          <a:blip r:embed="rId3"/>
          <a:srcRect l="16910" r="16910"/>
          <a:stretch>
            <a:fillRect/>
          </a:stretch>
        </p:blipFill>
        <p:spPr>
          <a:xfrm>
            <a:off x="6278564" y="2438400"/>
            <a:ext cx="3932237" cy="3951288"/>
          </a:xfrm>
        </p:spPr>
      </p:pic>
      <p:sp>
        <p:nvSpPr>
          <p:cNvPr id="9" name="Rectangular Callout 8"/>
          <p:cNvSpPr/>
          <p:nvPr/>
        </p:nvSpPr>
        <p:spPr>
          <a:xfrm>
            <a:off x="1981200" y="4762500"/>
            <a:ext cx="2032000" cy="457200"/>
          </a:xfrm>
          <a:prstGeom prst="wedgeRectCallout">
            <a:avLst>
              <a:gd name="adj1" fmla="val 13601"/>
              <a:gd name="adj2" fmla="val -181944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3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Lato" charset="0"/>
                <a:ea typeface="Lato" charset="0"/>
                <a:cs typeface="Lato" charset="0"/>
              </a:rPr>
              <a:t>“You’re pregnant”</a:t>
            </a:r>
          </a:p>
        </p:txBody>
      </p:sp>
      <p:sp>
        <p:nvSpPr>
          <p:cNvPr id="10" name="Rectangular Callout 9"/>
          <p:cNvSpPr/>
          <p:nvPr/>
        </p:nvSpPr>
        <p:spPr>
          <a:xfrm>
            <a:off x="7454900" y="2781300"/>
            <a:ext cx="1422400" cy="647700"/>
          </a:xfrm>
          <a:prstGeom prst="wedgeRectCallout">
            <a:avLst>
              <a:gd name="adj1" fmla="val -62738"/>
              <a:gd name="adj2" fmla="val 131618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3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Lato" charset="0"/>
                <a:ea typeface="Lato" charset="0"/>
                <a:cs typeface="Lato" charset="0"/>
              </a:rPr>
              <a:t>“You’re not pregnant”</a:t>
            </a:r>
          </a:p>
        </p:txBody>
      </p:sp>
    </p:spTree>
    <p:extLst>
      <p:ext uri="{BB962C8B-B14F-4D97-AF65-F5344CB8AC3E}">
        <p14:creationId xmlns:p14="http://schemas.microsoft.com/office/powerpoint/2010/main" val="2693723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One way we can be wrong…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Type 1 error (</a:t>
            </a:r>
            <a:r>
              <a:rPr lang="en-US" dirty="0"/>
              <a:t>𝛂</a:t>
            </a:r>
            <a:r>
              <a:rPr lang="en-US" dirty="0" smtClean="0"/>
              <a:t>)</a:t>
            </a:r>
          </a:p>
          <a:p>
            <a:r>
              <a:rPr lang="en-US" dirty="0" smtClean="0"/>
              <a:t>False positive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2"/>
          <a:srcRect l="16860" r="16860"/>
          <a:stretch>
            <a:fillRect/>
          </a:stretch>
        </p:blipFill>
        <p:spPr/>
      </p:pic>
      <p:sp>
        <p:nvSpPr>
          <p:cNvPr id="11" name="Text Placeholder 10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>
                <a:latin typeface="Lato" charset="0"/>
                <a:ea typeface="Lato" charset="0"/>
                <a:cs typeface="Lato" charset="0"/>
              </a:rPr>
              <a:t>Call: reject H</a:t>
            </a:r>
            <a:r>
              <a:rPr lang="en-US" baseline="-25000" dirty="0" smtClean="0">
                <a:latin typeface="Lato" charset="0"/>
                <a:ea typeface="Lato" charset="0"/>
                <a:cs typeface="Lato" charset="0"/>
              </a:rPr>
              <a:t>0</a:t>
            </a:r>
            <a:endParaRPr lang="en-US" dirty="0"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US" dirty="0"/>
              <a:t>If we </a:t>
            </a:r>
            <a:r>
              <a:rPr lang="en-US" dirty="0" smtClean="0"/>
              <a:t>had rejected the null, </a:t>
            </a:r>
            <a:r>
              <a:rPr lang="en-US" dirty="0"/>
              <a:t>it is of course </a:t>
            </a:r>
            <a:r>
              <a:rPr lang="en-US" dirty="0" smtClean="0"/>
              <a:t>possible that we should not have!</a:t>
            </a:r>
          </a:p>
          <a:p>
            <a:r>
              <a:rPr lang="en-US" dirty="0"/>
              <a:t>That is, the true state of the world may be </a:t>
            </a:r>
            <a:r>
              <a:rPr lang="en-US" dirty="0" smtClean="0"/>
              <a:t>H</a:t>
            </a:r>
            <a:r>
              <a:rPr lang="en-US" baseline="-25000" dirty="0" smtClean="0"/>
              <a:t>0</a:t>
            </a:r>
            <a:r>
              <a:rPr lang="en-US" dirty="0" smtClean="0"/>
              <a:t> (he’s not pregnant</a:t>
            </a:r>
            <a:r>
              <a:rPr lang="en-US" dirty="0"/>
              <a:t>), </a:t>
            </a:r>
            <a:r>
              <a:rPr lang="en-US" dirty="0" smtClean="0"/>
              <a:t>but </a:t>
            </a:r>
            <a:r>
              <a:rPr lang="en-US" dirty="0"/>
              <a:t>our sample data </a:t>
            </a:r>
            <a:r>
              <a:rPr lang="en-US" dirty="0" smtClean="0"/>
              <a:t>leads us to reject H</a:t>
            </a:r>
            <a:r>
              <a:rPr lang="en-US" baseline="-25000" dirty="0"/>
              <a:t>0</a:t>
            </a:r>
            <a:r>
              <a:rPr lang="en-US" dirty="0" smtClean="0"/>
              <a:t> and (incorrectly) conclude that he’s pregnant</a:t>
            </a:r>
          </a:p>
          <a:p>
            <a:r>
              <a:rPr lang="en-US" dirty="0" smtClean="0"/>
              <a:t>This is really embarrassing, so we control this: 𝛂 = ?</a:t>
            </a:r>
            <a:endParaRPr lang="en-US" dirty="0"/>
          </a:p>
          <a:p>
            <a:endParaRPr lang="en-US" dirty="0"/>
          </a:p>
        </p:txBody>
      </p:sp>
      <p:sp>
        <p:nvSpPr>
          <p:cNvPr id="9" name="Rectangular Callout 8"/>
          <p:cNvSpPr/>
          <p:nvPr/>
        </p:nvSpPr>
        <p:spPr>
          <a:xfrm>
            <a:off x="1981200" y="4762500"/>
            <a:ext cx="2070100" cy="457200"/>
          </a:xfrm>
          <a:prstGeom prst="wedgeRectCallout">
            <a:avLst>
              <a:gd name="adj1" fmla="val 13601"/>
              <a:gd name="adj2" fmla="val -181944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3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Lato" charset="0"/>
                <a:ea typeface="Lato" charset="0"/>
                <a:cs typeface="Lato" charset="0"/>
              </a:rPr>
              <a:t>“You’re pregnant”</a:t>
            </a:r>
          </a:p>
        </p:txBody>
      </p:sp>
    </p:spTree>
    <p:extLst>
      <p:ext uri="{BB962C8B-B14F-4D97-AF65-F5344CB8AC3E}">
        <p14:creationId xmlns:p14="http://schemas.microsoft.com/office/powerpoint/2010/main" val="3934983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other way we can be wrong…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Call: fail to reject H</a:t>
            </a:r>
            <a:r>
              <a:rPr lang="en-US" baseline="-25000" dirty="0" smtClean="0"/>
              <a:t>0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>
                <a:latin typeface="Lato" charset="0"/>
                <a:ea typeface="Lato" charset="0"/>
                <a:cs typeface="Lato" charset="0"/>
              </a:rPr>
              <a:t>Type II error (𝛃)</a:t>
            </a:r>
          </a:p>
          <a:p>
            <a:r>
              <a:rPr lang="en-US" dirty="0" smtClean="0">
                <a:latin typeface="Lato" charset="0"/>
                <a:ea typeface="Lato" charset="0"/>
                <a:cs typeface="Lato" charset="0"/>
              </a:rPr>
              <a:t>False negative</a:t>
            </a:r>
            <a:endParaRPr lang="en-US" dirty="0">
              <a:latin typeface="Lato" charset="0"/>
              <a:ea typeface="Lato" charset="0"/>
              <a:cs typeface="Lato" charset="0"/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4"/>
          </p:nvPr>
        </p:nvPicPr>
        <p:blipFill>
          <a:blip r:embed="rId2"/>
          <a:srcRect l="16910" r="16910"/>
          <a:stretch>
            <a:fillRect/>
          </a:stretch>
        </p:blipFill>
        <p:spPr>
          <a:xfrm>
            <a:off x="6278564" y="2438400"/>
            <a:ext cx="3932237" cy="3951288"/>
          </a:xfrm>
        </p:spPr>
      </p:pic>
      <p:sp>
        <p:nvSpPr>
          <p:cNvPr id="10" name="Rectangular Callout 9"/>
          <p:cNvSpPr/>
          <p:nvPr/>
        </p:nvSpPr>
        <p:spPr>
          <a:xfrm>
            <a:off x="7454900" y="2781300"/>
            <a:ext cx="1409700" cy="647700"/>
          </a:xfrm>
          <a:prstGeom prst="wedgeRectCallout">
            <a:avLst>
              <a:gd name="adj1" fmla="val -62738"/>
              <a:gd name="adj2" fmla="val 131618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3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Lato" charset="0"/>
                <a:ea typeface="Lato" charset="0"/>
                <a:cs typeface="Lato" charset="0"/>
              </a:rPr>
              <a:t>“You’re not pregnant”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If we conclude that we cannot reject the null, it is of course possible that we should have!</a:t>
            </a:r>
            <a:endParaRPr lang="en-US" dirty="0"/>
          </a:p>
          <a:p>
            <a:r>
              <a:rPr lang="en-US" dirty="0" smtClean="0"/>
              <a:t>That is, the true state of the world may be H</a:t>
            </a:r>
            <a:r>
              <a:rPr lang="en-US" baseline="-25000" dirty="0" smtClean="0"/>
              <a:t>1</a:t>
            </a:r>
            <a:r>
              <a:rPr lang="en-US" dirty="0" smtClean="0"/>
              <a:t> (she’s pregnant), but our sample data says we don’t have good enough evidence to reject H</a:t>
            </a:r>
            <a:r>
              <a:rPr lang="en-US" baseline="-25000" dirty="0" smtClean="0"/>
              <a:t>0</a:t>
            </a:r>
            <a:r>
              <a:rPr lang="en-US" dirty="0"/>
              <a:t> </a:t>
            </a:r>
            <a:r>
              <a:rPr lang="en-US" dirty="0" smtClean="0"/>
              <a:t>(she’s not pregnant)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4185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 II </a:t>
            </a:r>
            <a:r>
              <a:rPr lang="en-US" dirty="0"/>
              <a:t>e</a:t>
            </a:r>
            <a:r>
              <a:rPr lang="en-US" dirty="0" smtClean="0"/>
              <a:t>rrors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one(s) that got away…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2"/>
          <a:srcRect t="-8415" b="-841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905693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6179820" y="1816662"/>
            <a:ext cx="1758950" cy="213780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6719" y="3768804"/>
            <a:ext cx="1381489" cy="1587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 our aspiring astronauts example…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Type 1 error (</a:t>
            </a:r>
            <a:r>
              <a:rPr lang="en-US" dirty="0"/>
              <a:t>𝛂</a:t>
            </a:r>
            <a:r>
              <a:rPr lang="en-US" dirty="0" smtClean="0"/>
              <a:t>)</a:t>
            </a:r>
          </a:p>
          <a:p>
            <a:r>
              <a:rPr lang="en-US" dirty="0" smtClean="0"/>
              <a:t>False positive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>
                <a:latin typeface="Lato" charset="0"/>
                <a:ea typeface="Lato" charset="0"/>
                <a:cs typeface="Lato" charset="0"/>
              </a:rPr>
              <a:t>Type II error (𝛃)</a:t>
            </a:r>
          </a:p>
          <a:p>
            <a:r>
              <a:rPr lang="en-US" dirty="0" smtClean="0">
                <a:latin typeface="Lato" charset="0"/>
                <a:ea typeface="Lato" charset="0"/>
                <a:cs typeface="Lato" charset="0"/>
              </a:rPr>
              <a:t>False negative</a:t>
            </a:r>
            <a:endParaRPr lang="en-US" dirty="0">
              <a:latin typeface="Lato" charset="0"/>
              <a:ea typeface="Lato" charset="0"/>
              <a:cs typeface="Lato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8470" y="3429562"/>
            <a:ext cx="1758950" cy="213780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1981201" y="2284412"/>
            <a:ext cx="1375963" cy="158115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6464300" y="3768805"/>
            <a:ext cx="1352550" cy="1555433"/>
          </a:xfrm>
          <a:prstGeom prst="rect">
            <a:avLst/>
          </a:prstGeom>
        </p:spPr>
      </p:pic>
      <p:sp>
        <p:nvSpPr>
          <p:cNvPr id="9" name="Rectangular Callout 8"/>
          <p:cNvSpPr/>
          <p:nvPr/>
        </p:nvSpPr>
        <p:spPr>
          <a:xfrm>
            <a:off x="1981200" y="5402262"/>
            <a:ext cx="3931920" cy="1216026"/>
          </a:xfrm>
          <a:prstGeom prst="wedgeRectCallout">
            <a:avLst>
              <a:gd name="adj1" fmla="val 1987"/>
              <a:gd name="adj2" fmla="val -88251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3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dirty="0">
                <a:solidFill>
                  <a:srgbClr val="000000"/>
                </a:solidFill>
                <a:latin typeface="Lato" charset="0"/>
                <a:ea typeface="Lato" charset="0"/>
                <a:cs typeface="Lato" charset="0"/>
              </a:rPr>
              <a:t>Decide:</a:t>
            </a:r>
          </a:p>
          <a:p>
            <a:pPr algn="ctr"/>
            <a:r>
              <a:rPr lang="en-US" dirty="0">
                <a:solidFill>
                  <a:srgbClr val="000000"/>
                </a:solidFill>
                <a:latin typeface="Lato" charset="0"/>
                <a:ea typeface="Lato" charset="0"/>
                <a:cs typeface="Lato" charset="0"/>
              </a:rPr>
              <a:t>“You </a:t>
            </a:r>
            <a:r>
              <a:rPr lang="en-US" b="1" dirty="0">
                <a:solidFill>
                  <a:srgbClr val="000000"/>
                </a:solidFill>
                <a:latin typeface="Lato" charset="0"/>
                <a:ea typeface="Lato" charset="0"/>
                <a:cs typeface="Lato" charset="0"/>
              </a:rPr>
              <a:t>are</a:t>
            </a:r>
            <a:r>
              <a:rPr lang="en-US" dirty="0">
                <a:solidFill>
                  <a:srgbClr val="000000"/>
                </a:solidFill>
                <a:latin typeface="Lato" charset="0"/>
                <a:ea typeface="Lato" charset="0"/>
                <a:cs typeface="Lato" charset="0"/>
              </a:rPr>
              <a:t> smarter than average!” </a:t>
            </a:r>
          </a:p>
          <a:p>
            <a:pPr algn="ctr"/>
            <a:r>
              <a:rPr lang="en-US" dirty="0">
                <a:solidFill>
                  <a:srgbClr val="000000"/>
                </a:solidFill>
                <a:latin typeface="Lato" charset="0"/>
                <a:ea typeface="Lato" charset="0"/>
                <a:cs typeface="Lato" charset="0"/>
              </a:rPr>
              <a:t>Reality:</a:t>
            </a:r>
          </a:p>
          <a:p>
            <a:pPr algn="ctr"/>
            <a:r>
              <a:rPr lang="en-US" dirty="0">
                <a:solidFill>
                  <a:srgbClr val="000000"/>
                </a:solidFill>
                <a:latin typeface="Lato" charset="0"/>
                <a:ea typeface="Lato" charset="0"/>
                <a:cs typeface="Lato" charset="0"/>
              </a:rPr>
              <a:t>but you are actually </a:t>
            </a:r>
            <a:r>
              <a:rPr lang="en-US" b="1" dirty="0">
                <a:solidFill>
                  <a:srgbClr val="000000"/>
                </a:solidFill>
                <a:latin typeface="Lato" charset="0"/>
                <a:ea typeface="Lato" charset="0"/>
                <a:cs typeface="Lato" charset="0"/>
              </a:rPr>
              <a:t>not</a:t>
            </a:r>
            <a:endParaRPr lang="en-US" dirty="0">
              <a:solidFill>
                <a:srgbClr val="000000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15" name="Rectangular Callout 14"/>
          <p:cNvSpPr/>
          <p:nvPr/>
        </p:nvSpPr>
        <p:spPr>
          <a:xfrm>
            <a:off x="6464300" y="5402262"/>
            <a:ext cx="4083050" cy="1216026"/>
          </a:xfrm>
          <a:prstGeom prst="wedgeRectCallout">
            <a:avLst>
              <a:gd name="adj1" fmla="val -2511"/>
              <a:gd name="adj2" fmla="val -88251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3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dirty="0">
                <a:solidFill>
                  <a:srgbClr val="000000"/>
                </a:solidFill>
                <a:latin typeface="Lato" charset="0"/>
                <a:ea typeface="Lato" charset="0"/>
                <a:cs typeface="Lato" charset="0"/>
              </a:rPr>
              <a:t>Decide:</a:t>
            </a:r>
          </a:p>
          <a:p>
            <a:pPr algn="ctr"/>
            <a:r>
              <a:rPr lang="en-US" dirty="0">
                <a:solidFill>
                  <a:srgbClr val="000000"/>
                </a:solidFill>
                <a:latin typeface="Lato" charset="0"/>
                <a:ea typeface="Lato" charset="0"/>
                <a:cs typeface="Lato" charset="0"/>
              </a:rPr>
              <a:t>“You’re </a:t>
            </a:r>
            <a:r>
              <a:rPr lang="en-US" b="1" dirty="0">
                <a:solidFill>
                  <a:srgbClr val="000000"/>
                </a:solidFill>
                <a:latin typeface="Lato" charset="0"/>
                <a:ea typeface="Lato" charset="0"/>
                <a:cs typeface="Lato" charset="0"/>
              </a:rPr>
              <a:t>not</a:t>
            </a:r>
            <a:r>
              <a:rPr lang="en-US" dirty="0">
                <a:solidFill>
                  <a:srgbClr val="000000"/>
                </a:solidFill>
                <a:latin typeface="Lato" charset="0"/>
                <a:ea typeface="Lato" charset="0"/>
                <a:cs typeface="Lato" charset="0"/>
              </a:rPr>
              <a:t> smarter than average!” </a:t>
            </a:r>
          </a:p>
          <a:p>
            <a:pPr algn="ctr"/>
            <a:r>
              <a:rPr lang="en-US" dirty="0">
                <a:solidFill>
                  <a:srgbClr val="000000"/>
                </a:solidFill>
                <a:latin typeface="Lato" charset="0"/>
                <a:ea typeface="Lato" charset="0"/>
                <a:cs typeface="Lato" charset="0"/>
              </a:rPr>
              <a:t>Reality:</a:t>
            </a:r>
          </a:p>
          <a:p>
            <a:pPr algn="ctr"/>
            <a:r>
              <a:rPr lang="en-US" dirty="0">
                <a:solidFill>
                  <a:srgbClr val="000000"/>
                </a:solidFill>
                <a:latin typeface="Lato" charset="0"/>
                <a:ea typeface="Lato" charset="0"/>
                <a:cs typeface="Lato" charset="0"/>
              </a:rPr>
              <a:t>but you </a:t>
            </a:r>
            <a:r>
              <a:rPr lang="en-US" b="1" dirty="0">
                <a:solidFill>
                  <a:srgbClr val="000000"/>
                </a:solidFill>
                <a:latin typeface="Lato" charset="0"/>
                <a:ea typeface="Lato" charset="0"/>
                <a:cs typeface="Lato" charset="0"/>
              </a:rPr>
              <a:t>are</a:t>
            </a:r>
            <a:r>
              <a:rPr lang="en-US" dirty="0">
                <a:solidFill>
                  <a:srgbClr val="000000"/>
                </a:solidFill>
                <a:latin typeface="Lato" charset="0"/>
                <a:ea typeface="Lato" charset="0"/>
                <a:cs typeface="Lato" charset="0"/>
              </a:rPr>
              <a:t> actually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79570" y="2212896"/>
            <a:ext cx="1383030" cy="155590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7"/>
          <a:srcRect l="20969" r="19838"/>
          <a:stretch/>
        </p:blipFill>
        <p:spPr>
          <a:xfrm>
            <a:off x="8566150" y="3493784"/>
            <a:ext cx="1981200" cy="188942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8"/>
          <a:srcRect l="35615" t="14320" r="33508" b="14264"/>
          <a:stretch/>
        </p:blipFill>
        <p:spPr>
          <a:xfrm>
            <a:off x="9134176" y="1816662"/>
            <a:ext cx="1076625" cy="1830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714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46313" y="481264"/>
            <a:ext cx="7772400" cy="4081212"/>
          </a:xfrm>
        </p:spPr>
        <p:txBody>
          <a:bodyPr anchor="ctr" anchorCtr="0">
            <a:normAutofit/>
          </a:bodyPr>
          <a:lstStyle/>
          <a:p>
            <a:pPr algn="ctr"/>
            <a:r>
              <a:rPr lang="en-US" sz="4400" cap="none" dirty="0">
                <a:solidFill>
                  <a:schemeClr val="tx1"/>
                </a:solidFill>
              </a:rPr>
              <a:t>What if:</a:t>
            </a:r>
            <a:br>
              <a:rPr lang="en-US" sz="4400" cap="none" dirty="0">
                <a:solidFill>
                  <a:schemeClr val="tx1"/>
                </a:solidFill>
              </a:rPr>
            </a:br>
            <a:r>
              <a:rPr lang="en-US" sz="4400" cap="none" dirty="0">
                <a:solidFill>
                  <a:schemeClr val="tx1"/>
                </a:solidFill>
              </a:rPr>
              <a:t>the null hypothesis is </a:t>
            </a:r>
            <a:r>
              <a:rPr lang="en-US" sz="4400" cap="none" dirty="0">
                <a:solidFill>
                  <a:srgbClr val="FF6666"/>
                </a:solidFill>
              </a:rPr>
              <a:t>FALSE?</a:t>
            </a:r>
            <a:endParaRPr lang="en-US" sz="4400" dirty="0">
              <a:solidFill>
                <a:srgbClr val="FF6666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pPr algn="ctr"/>
            <a:r>
              <a:rPr lang="en-US" sz="5400" dirty="0">
                <a:solidFill>
                  <a:schemeClr val="tx1"/>
                </a:solidFill>
                <a:latin typeface="Lobster Two"/>
                <a:cs typeface="Lobster Two"/>
              </a:rPr>
              <a:t>1-sample z-test</a:t>
            </a:r>
          </a:p>
          <a:p>
            <a:pPr algn="ctr"/>
            <a:r>
              <a:rPr lang="en-US" sz="5400" dirty="0">
                <a:solidFill>
                  <a:schemeClr val="tx1"/>
                </a:solidFill>
                <a:latin typeface="Lobster Two"/>
                <a:cs typeface="Lobster Two"/>
              </a:rPr>
              <a:t>n = 25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1800" y="3974401"/>
            <a:ext cx="3721100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557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lt_1samp_z-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326572"/>
            <a:ext cx="9144000" cy="653142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5800" y="621601"/>
            <a:ext cx="3721100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493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lt_1samp_z-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326572"/>
            <a:ext cx="9144000" cy="6531429"/>
          </a:xfrm>
          <a:prstGeom prst="rect">
            <a:avLst/>
          </a:prstGeom>
          <a:solidFill>
            <a:schemeClr val="bg2"/>
          </a:solidFill>
        </p:spPr>
      </p:pic>
      <p:sp>
        <p:nvSpPr>
          <p:cNvPr id="4" name="TextBox 3"/>
          <p:cNvSpPr txBox="1"/>
          <p:nvPr/>
        </p:nvSpPr>
        <p:spPr>
          <a:xfrm>
            <a:off x="1524000" y="-12700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prstClr val="white"/>
                </a:solidFill>
                <a:latin typeface="Lato" charset="0"/>
                <a:ea typeface="Lato" charset="0"/>
                <a:cs typeface="Lato" charset="0"/>
              </a:rPr>
              <a:t>100 z-statistics (absolute value) when null is </a:t>
            </a:r>
            <a:r>
              <a:rPr lang="en-US" sz="1600" b="1" dirty="0">
                <a:solidFill>
                  <a:srgbClr val="FF6666"/>
                </a:solidFill>
                <a:latin typeface="Lato" charset="0"/>
                <a:ea typeface="Lato" charset="0"/>
                <a:cs typeface="Lato" charset="0"/>
              </a:rPr>
              <a:t>false</a:t>
            </a:r>
            <a:r>
              <a:rPr lang="en-US" sz="1600" dirty="0">
                <a:solidFill>
                  <a:prstClr val="white"/>
                </a:solidFill>
                <a:latin typeface="Lato" charset="0"/>
                <a:ea typeface="Lato" charset="0"/>
                <a:cs typeface="Lato" charset="0"/>
              </a:rPr>
              <a:t>: 39% false negatives using z-test (𝛂 = .05/2)</a:t>
            </a:r>
          </a:p>
          <a:p>
            <a:endParaRPr lang="en-US" sz="1600" dirty="0">
              <a:solidFill>
                <a:prstClr val="white"/>
              </a:solidFill>
              <a:latin typeface="Gill Sans"/>
              <a:cs typeface="Gill Sans"/>
            </a:endParaRPr>
          </a:p>
          <a:p>
            <a:endParaRPr lang="en-US" sz="1600" b="1" dirty="0">
              <a:solidFill>
                <a:srgbClr val="FF6666"/>
              </a:solidFill>
              <a:latin typeface="Gill Sans"/>
              <a:cs typeface="Gill San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000" y="621601"/>
            <a:ext cx="3721100" cy="419100"/>
          </a:xfrm>
          <a:prstGeom prst="rect">
            <a:avLst/>
          </a:prstGeom>
        </p:spPr>
      </p:pic>
      <p:sp>
        <p:nvSpPr>
          <p:cNvPr id="6" name="Cloud Callout 5"/>
          <p:cNvSpPr/>
          <p:nvPr/>
        </p:nvSpPr>
        <p:spPr>
          <a:xfrm>
            <a:off x="3878580" y="4318000"/>
            <a:ext cx="6332220" cy="1727200"/>
          </a:xfrm>
          <a:prstGeom prst="cloudCallout">
            <a:avLst>
              <a:gd name="adj1" fmla="val 51803"/>
              <a:gd name="adj2" fmla="val 80882"/>
            </a:avLst>
          </a:prstGeom>
          <a:solidFill>
            <a:schemeClr val="bg1"/>
          </a:solidFill>
          <a:ln w="25400">
            <a:solidFill>
              <a:srgbClr val="FF666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sz="3200" b="1" dirty="0">
                <a:solidFill>
                  <a:srgbClr val="FF6666"/>
                </a:solidFill>
                <a:latin typeface="Lobster Two"/>
                <a:cs typeface="Lobster Two"/>
              </a:rPr>
              <a:t>Flip side (1 −𝛃):</a:t>
            </a:r>
          </a:p>
          <a:p>
            <a:pPr algn="ctr"/>
            <a:r>
              <a:rPr lang="en-US" sz="3200" b="1" dirty="0">
                <a:solidFill>
                  <a:srgbClr val="FF6666"/>
                </a:solidFill>
                <a:latin typeface="Lobster Two"/>
                <a:cs typeface="Lobster Two"/>
              </a:rPr>
              <a:t>61% true positives</a:t>
            </a:r>
          </a:p>
        </p:txBody>
      </p:sp>
    </p:spTree>
    <p:extLst>
      <p:ext uri="{BB962C8B-B14F-4D97-AF65-F5344CB8AC3E}">
        <p14:creationId xmlns:p14="http://schemas.microsoft.com/office/powerpoint/2010/main" val="174947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lt_1samp_z-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326572"/>
            <a:ext cx="9144000" cy="653142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524000" y="-12700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white"/>
                </a:solidFill>
                <a:latin typeface="Lato" charset="0"/>
                <a:ea typeface="Lato" charset="0"/>
                <a:cs typeface="Lato" charset="0"/>
              </a:rPr>
              <a:t>100 p-values when null is </a:t>
            </a:r>
            <a:r>
              <a:rPr lang="en-US" b="1" dirty="0">
                <a:solidFill>
                  <a:srgbClr val="FF6666"/>
                </a:solidFill>
                <a:latin typeface="Lato" charset="0"/>
                <a:ea typeface="Lato" charset="0"/>
                <a:cs typeface="Lato" charset="0"/>
              </a:rPr>
              <a:t>false</a:t>
            </a:r>
            <a:r>
              <a:rPr lang="en-US" dirty="0">
                <a:solidFill>
                  <a:prstClr val="white"/>
                </a:solidFill>
                <a:latin typeface="Lato" charset="0"/>
                <a:ea typeface="Lato" charset="0"/>
                <a:cs typeface="Lato" charset="0"/>
              </a:rPr>
              <a:t>: 39% false negatives using z-test (𝛂 = .05/2)</a:t>
            </a:r>
          </a:p>
          <a:p>
            <a:endParaRPr lang="en-US" dirty="0">
              <a:solidFill>
                <a:prstClr val="black"/>
              </a:solidFill>
              <a:latin typeface="Lato" charset="0"/>
              <a:ea typeface="Lato" charset="0"/>
              <a:cs typeface="Lato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1200" y="621601"/>
            <a:ext cx="3721100" cy="419100"/>
          </a:xfrm>
          <a:prstGeom prst="rect">
            <a:avLst/>
          </a:prstGeom>
        </p:spPr>
      </p:pic>
      <p:sp>
        <p:nvSpPr>
          <p:cNvPr id="5" name="Cloud Callout 4"/>
          <p:cNvSpPr/>
          <p:nvPr/>
        </p:nvSpPr>
        <p:spPr>
          <a:xfrm>
            <a:off x="3637280" y="1219200"/>
            <a:ext cx="6332220" cy="1727200"/>
          </a:xfrm>
          <a:prstGeom prst="cloudCallout">
            <a:avLst>
              <a:gd name="adj1" fmla="val 51803"/>
              <a:gd name="adj2" fmla="val 80882"/>
            </a:avLst>
          </a:prstGeom>
          <a:solidFill>
            <a:schemeClr val="bg1"/>
          </a:solidFill>
          <a:ln w="25400">
            <a:solidFill>
              <a:srgbClr val="FF666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sz="3200" b="1" dirty="0">
                <a:solidFill>
                  <a:srgbClr val="FF6666"/>
                </a:solidFill>
                <a:latin typeface="Lobster Two"/>
                <a:cs typeface="Lobster Two"/>
              </a:rPr>
              <a:t>Flip side (1 −𝛃):</a:t>
            </a:r>
          </a:p>
          <a:p>
            <a:pPr algn="ctr"/>
            <a:r>
              <a:rPr lang="en-US" sz="3200" b="1" dirty="0">
                <a:solidFill>
                  <a:srgbClr val="FF6666"/>
                </a:solidFill>
                <a:latin typeface="Lobster Two"/>
                <a:cs typeface="Lobster Two"/>
              </a:rPr>
              <a:t>61% true positives</a:t>
            </a:r>
          </a:p>
        </p:txBody>
      </p:sp>
    </p:spTree>
    <p:extLst>
      <p:ext uri="{BB962C8B-B14F-4D97-AF65-F5344CB8AC3E}">
        <p14:creationId xmlns:p14="http://schemas.microsoft.com/office/powerpoint/2010/main" val="1250363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46313" y="481264"/>
            <a:ext cx="7772400" cy="4081212"/>
          </a:xfrm>
        </p:spPr>
        <p:txBody>
          <a:bodyPr anchor="ctr" anchorCtr="0">
            <a:normAutofit/>
          </a:bodyPr>
          <a:lstStyle/>
          <a:p>
            <a:pPr algn="ctr"/>
            <a:r>
              <a:rPr lang="en-US" sz="4400" cap="none" dirty="0">
                <a:solidFill>
                  <a:schemeClr val="tx1"/>
                </a:solidFill>
              </a:rPr>
              <a:t>When the null hypothesis is </a:t>
            </a:r>
            <a:r>
              <a:rPr lang="en-US" sz="4400" cap="none" dirty="0">
                <a:solidFill>
                  <a:srgbClr val="FF6666"/>
                </a:solidFill>
              </a:rPr>
              <a:t>true</a:t>
            </a:r>
            <a:endParaRPr lang="en-US" sz="4400" dirty="0">
              <a:solidFill>
                <a:srgbClr val="FF6666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pPr algn="ctr"/>
            <a:r>
              <a:rPr lang="en-US" sz="5400" dirty="0">
                <a:solidFill>
                  <a:schemeClr val="tx1"/>
                </a:solidFill>
                <a:latin typeface="Lobster Two"/>
                <a:cs typeface="Lobster Two"/>
              </a:rPr>
              <a:t>1-sample t-test</a:t>
            </a:r>
          </a:p>
          <a:p>
            <a:pPr algn="ctr"/>
            <a:r>
              <a:rPr lang="en-US" sz="5400" dirty="0">
                <a:solidFill>
                  <a:schemeClr val="tx1"/>
                </a:solidFill>
                <a:latin typeface="Lobster Two"/>
                <a:cs typeface="Lobster Two"/>
              </a:rPr>
              <a:t>n = 25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0" y="3853751"/>
            <a:ext cx="2832100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836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46313" y="481264"/>
            <a:ext cx="7772400" cy="4081212"/>
          </a:xfrm>
        </p:spPr>
        <p:txBody>
          <a:bodyPr anchor="ctr" anchorCtr="0">
            <a:normAutofit/>
          </a:bodyPr>
          <a:lstStyle/>
          <a:p>
            <a:pPr algn="ctr"/>
            <a:r>
              <a:rPr lang="en-US" sz="4400" cap="none" dirty="0">
                <a:solidFill>
                  <a:schemeClr val="tx1"/>
                </a:solidFill>
              </a:rPr>
              <a:t>What if:</a:t>
            </a:r>
            <a:br>
              <a:rPr lang="en-US" sz="4400" cap="none" dirty="0">
                <a:solidFill>
                  <a:schemeClr val="tx1"/>
                </a:solidFill>
              </a:rPr>
            </a:br>
            <a:r>
              <a:rPr lang="en-US" sz="4400" cap="none" dirty="0">
                <a:solidFill>
                  <a:schemeClr val="tx1"/>
                </a:solidFill>
              </a:rPr>
              <a:t>the null hypothesis is </a:t>
            </a:r>
            <a:r>
              <a:rPr lang="en-US" sz="4400" cap="none" dirty="0">
                <a:solidFill>
                  <a:srgbClr val="FF6666"/>
                </a:solidFill>
              </a:rPr>
              <a:t>FALSE?</a:t>
            </a:r>
            <a:endParaRPr lang="en-US" sz="4400" dirty="0">
              <a:solidFill>
                <a:srgbClr val="FF6666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pPr algn="ctr"/>
            <a:r>
              <a:rPr lang="en-US" sz="5400" dirty="0">
                <a:solidFill>
                  <a:schemeClr val="tx1"/>
                </a:solidFill>
                <a:latin typeface="Lobster Two"/>
                <a:cs typeface="Lobster Two"/>
              </a:rPr>
              <a:t>1-sample t-test</a:t>
            </a:r>
          </a:p>
          <a:p>
            <a:pPr algn="ctr"/>
            <a:r>
              <a:rPr lang="en-US" sz="5400" dirty="0">
                <a:solidFill>
                  <a:schemeClr val="tx1"/>
                </a:solidFill>
                <a:latin typeface="Lobster Two"/>
                <a:cs typeface="Lobster Two"/>
              </a:rPr>
              <a:t>n = 25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6100" y="3974401"/>
            <a:ext cx="3721100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777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524000" y="-12700"/>
            <a:ext cx="944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white"/>
                </a:solidFill>
                <a:latin typeface="Lato" charset="0"/>
                <a:ea typeface="Lato" charset="0"/>
                <a:cs typeface="Lato" charset="0"/>
              </a:rPr>
              <a:t>Differences between population mean and sample mean (100 samples) when null is </a:t>
            </a:r>
            <a:r>
              <a:rPr lang="en-US" b="1" dirty="0">
                <a:solidFill>
                  <a:srgbClr val="FF6666"/>
                </a:solidFill>
                <a:latin typeface="Lato" charset="0"/>
                <a:ea typeface="Lato" charset="0"/>
                <a:cs typeface="Lato" charset="0"/>
              </a:rPr>
              <a:t>false</a:t>
            </a:r>
          </a:p>
        </p:txBody>
      </p:sp>
      <p:pic>
        <p:nvPicPr>
          <p:cNvPr id="4" name="Picture 3" descr="alt_1samp_t-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368301"/>
            <a:ext cx="9144000" cy="653142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8500" y="634301"/>
            <a:ext cx="3721100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701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lt_1samp_t-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393703"/>
            <a:ext cx="9144000" cy="653142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524000" y="-12700"/>
            <a:ext cx="92583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prstClr val="white"/>
                </a:solidFill>
                <a:latin typeface="Lato" charset="0"/>
                <a:ea typeface="Lato" charset="0"/>
                <a:cs typeface="Lato" charset="0"/>
              </a:rPr>
              <a:t>100 t-statistics (absolute value) when null is </a:t>
            </a:r>
            <a:r>
              <a:rPr lang="en-US" sz="1600" b="1" dirty="0">
                <a:solidFill>
                  <a:srgbClr val="FF6666"/>
                </a:solidFill>
                <a:latin typeface="Lato" charset="0"/>
                <a:ea typeface="Lato" charset="0"/>
                <a:cs typeface="Lato" charset="0"/>
              </a:rPr>
              <a:t>false</a:t>
            </a:r>
            <a:r>
              <a:rPr lang="en-US" sz="1600" dirty="0">
                <a:solidFill>
                  <a:prstClr val="white"/>
                </a:solidFill>
                <a:latin typeface="Lato" charset="0"/>
                <a:ea typeface="Lato" charset="0"/>
                <a:cs typeface="Lato" charset="0"/>
              </a:rPr>
              <a:t>: 47% false negatives using t-test (𝛂 = .05/2)</a:t>
            </a:r>
          </a:p>
          <a:p>
            <a:endParaRPr lang="en-US" sz="1600" dirty="0">
              <a:solidFill>
                <a:prstClr val="white"/>
              </a:solidFill>
              <a:latin typeface="Lato" charset="0"/>
              <a:ea typeface="Lato" charset="0"/>
              <a:cs typeface="Lato" charset="0"/>
            </a:endParaRPr>
          </a:p>
          <a:p>
            <a:endParaRPr lang="en-US" sz="1600" b="1" dirty="0">
              <a:solidFill>
                <a:srgbClr val="FF6666"/>
              </a:solidFill>
              <a:latin typeface="Lato" charset="0"/>
              <a:ea typeface="Lato" charset="0"/>
              <a:cs typeface="Lato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8500" y="634301"/>
            <a:ext cx="3721100" cy="419100"/>
          </a:xfrm>
          <a:prstGeom prst="rect">
            <a:avLst/>
          </a:prstGeom>
        </p:spPr>
      </p:pic>
      <p:sp>
        <p:nvSpPr>
          <p:cNvPr id="6" name="Cloud Callout 5"/>
          <p:cNvSpPr/>
          <p:nvPr/>
        </p:nvSpPr>
        <p:spPr>
          <a:xfrm>
            <a:off x="3878580" y="4318000"/>
            <a:ext cx="6332220" cy="1727200"/>
          </a:xfrm>
          <a:prstGeom prst="cloudCallout">
            <a:avLst>
              <a:gd name="adj1" fmla="val 51803"/>
              <a:gd name="adj2" fmla="val 80882"/>
            </a:avLst>
          </a:prstGeom>
          <a:solidFill>
            <a:schemeClr val="bg1"/>
          </a:solidFill>
          <a:ln w="25400">
            <a:solidFill>
              <a:srgbClr val="FF666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sz="3200" b="1" dirty="0">
                <a:solidFill>
                  <a:srgbClr val="FF6666"/>
                </a:solidFill>
                <a:latin typeface="Lobster Two"/>
                <a:cs typeface="Lobster Two"/>
              </a:rPr>
              <a:t>Flip side (1 −𝛃):</a:t>
            </a:r>
          </a:p>
          <a:p>
            <a:pPr algn="ctr"/>
            <a:r>
              <a:rPr lang="en-US" sz="3200" b="1" dirty="0">
                <a:solidFill>
                  <a:srgbClr val="FF6666"/>
                </a:solidFill>
                <a:latin typeface="Lobster Two"/>
                <a:cs typeface="Lobster Two"/>
              </a:rPr>
              <a:t>53% true positives</a:t>
            </a:r>
          </a:p>
        </p:txBody>
      </p:sp>
    </p:spTree>
    <p:extLst>
      <p:ext uri="{BB962C8B-B14F-4D97-AF65-F5344CB8AC3E}">
        <p14:creationId xmlns:p14="http://schemas.microsoft.com/office/powerpoint/2010/main" val="4050921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lt_1samp_t-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404589"/>
            <a:ext cx="9144000" cy="653142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524000" y="-12700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white"/>
                </a:solidFill>
                <a:latin typeface="Lato" charset="0"/>
                <a:ea typeface="Lato" charset="0"/>
                <a:cs typeface="Lato" charset="0"/>
              </a:rPr>
              <a:t>100 p-values when null is </a:t>
            </a:r>
            <a:r>
              <a:rPr lang="en-US" b="1" dirty="0">
                <a:solidFill>
                  <a:srgbClr val="FF6666"/>
                </a:solidFill>
                <a:latin typeface="Lato" charset="0"/>
                <a:ea typeface="Lato" charset="0"/>
                <a:cs typeface="Lato" charset="0"/>
              </a:rPr>
              <a:t>false</a:t>
            </a:r>
            <a:r>
              <a:rPr lang="en-US" dirty="0">
                <a:solidFill>
                  <a:prstClr val="white"/>
                </a:solidFill>
                <a:latin typeface="Lato" charset="0"/>
                <a:ea typeface="Lato" charset="0"/>
                <a:cs typeface="Lato" charset="0"/>
              </a:rPr>
              <a:t>: 47% false negatives using t-test (𝛂 = .05/2)</a:t>
            </a:r>
          </a:p>
          <a:p>
            <a:endParaRPr lang="en-US" dirty="0">
              <a:solidFill>
                <a:prstClr val="black"/>
              </a:solidFill>
              <a:latin typeface="Lato" charset="0"/>
              <a:ea typeface="Lato" charset="0"/>
              <a:cs typeface="Lato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3900" y="634301"/>
            <a:ext cx="3721100" cy="419100"/>
          </a:xfrm>
          <a:prstGeom prst="rect">
            <a:avLst/>
          </a:prstGeom>
        </p:spPr>
      </p:pic>
      <p:sp>
        <p:nvSpPr>
          <p:cNvPr id="5" name="Cloud Callout 4"/>
          <p:cNvSpPr/>
          <p:nvPr/>
        </p:nvSpPr>
        <p:spPr>
          <a:xfrm>
            <a:off x="3294380" y="1206500"/>
            <a:ext cx="6332220" cy="1464782"/>
          </a:xfrm>
          <a:prstGeom prst="cloudCallout">
            <a:avLst>
              <a:gd name="adj1" fmla="val 51803"/>
              <a:gd name="adj2" fmla="val 80882"/>
            </a:avLst>
          </a:prstGeom>
          <a:solidFill>
            <a:schemeClr val="bg1"/>
          </a:solidFill>
          <a:ln w="25400">
            <a:solidFill>
              <a:srgbClr val="FF666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sz="3200" b="1" dirty="0">
                <a:solidFill>
                  <a:srgbClr val="FF6666"/>
                </a:solidFill>
                <a:latin typeface="Lobster Two"/>
                <a:cs typeface="Lobster Two"/>
              </a:rPr>
              <a:t>Flip side (1 −𝛃):</a:t>
            </a:r>
          </a:p>
          <a:p>
            <a:pPr algn="ctr"/>
            <a:r>
              <a:rPr lang="en-US" sz="3200" b="1" dirty="0">
                <a:solidFill>
                  <a:srgbClr val="FF6666"/>
                </a:solidFill>
                <a:latin typeface="Lobster Two"/>
                <a:cs typeface="Lobster Two"/>
              </a:rPr>
              <a:t>53% true positives</a:t>
            </a:r>
          </a:p>
        </p:txBody>
      </p:sp>
    </p:spTree>
    <p:extLst>
      <p:ext uri="{BB962C8B-B14F-4D97-AF65-F5344CB8AC3E}">
        <p14:creationId xmlns:p14="http://schemas.microsoft.com/office/powerpoint/2010/main" val="1277522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≈ 50% true positives seems low…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Only about half of our true effects would be detected in our study</a:t>
            </a:r>
          </a:p>
          <a:p>
            <a:r>
              <a:rPr lang="en-US" dirty="0" smtClean="0"/>
              <a:t>Why?</a:t>
            </a:r>
          </a:p>
          <a:p>
            <a:r>
              <a:rPr lang="en-US" dirty="0" smtClean="0"/>
              <a:t>Perhaps we lacked statistical power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/>
          <a:srcRect t="3270" b="327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333125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Dueling distributions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a one-tailed test, we have two dueling hypothetical distributions:</a:t>
            </a:r>
          </a:p>
          <a:p>
            <a:pPr lvl="1"/>
            <a:r>
              <a:rPr lang="en-US" dirty="0" smtClean="0"/>
              <a:t>The null distribution, centered at µ</a:t>
            </a:r>
            <a:r>
              <a:rPr lang="en-US" baseline="-25000" dirty="0" smtClean="0"/>
              <a:t>0</a:t>
            </a:r>
            <a:endParaRPr lang="en-US" dirty="0" smtClean="0"/>
          </a:p>
          <a:p>
            <a:pPr lvl="1"/>
            <a:r>
              <a:rPr lang="en-US" dirty="0" smtClean="0"/>
              <a:t>The alternative distribution, centered around some specific or unspecified other mean (higher or lower?) µ</a:t>
            </a:r>
            <a:r>
              <a:rPr lang="en-US" baseline="-25000" dirty="0" smtClean="0"/>
              <a:t>1</a:t>
            </a:r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 descr="one_tailed_alt-1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6500" y="2884714"/>
            <a:ext cx="5920014" cy="3973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334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G_1399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32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524000" y="-12700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white"/>
                </a:solidFill>
                <a:latin typeface="Lato" charset="0"/>
                <a:ea typeface="Lato" charset="0"/>
                <a:cs typeface="Lato" charset="0"/>
              </a:rPr>
              <a:t>Differences between population mean and sample mean (100 samples) when null is </a:t>
            </a:r>
            <a:r>
              <a:rPr lang="en-US" b="1" dirty="0">
                <a:solidFill>
                  <a:srgbClr val="FF6666"/>
                </a:solidFill>
                <a:latin typeface="Lato" charset="0"/>
                <a:ea typeface="Lato" charset="0"/>
                <a:cs typeface="Lato" charset="0"/>
              </a:rPr>
              <a:t>true</a:t>
            </a:r>
          </a:p>
        </p:txBody>
      </p:sp>
      <p:pic>
        <p:nvPicPr>
          <p:cNvPr id="4" name="Picture 3" descr="null_1samp_t-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326572"/>
            <a:ext cx="9144000" cy="653142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8100" y="627951"/>
            <a:ext cx="2832100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836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523999" y="-12700"/>
            <a:ext cx="94705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white"/>
                </a:solidFill>
                <a:latin typeface="Lato" charset="0"/>
                <a:ea typeface="Lato" charset="0"/>
                <a:cs typeface="Lato" charset="0"/>
              </a:rPr>
              <a:t>100 t-statistics (absolute value) when null is </a:t>
            </a:r>
            <a:r>
              <a:rPr lang="en-US" b="1" dirty="0">
                <a:solidFill>
                  <a:srgbClr val="FF6666"/>
                </a:solidFill>
                <a:latin typeface="Lato" charset="0"/>
                <a:ea typeface="Lato" charset="0"/>
                <a:cs typeface="Lato" charset="0"/>
              </a:rPr>
              <a:t>true</a:t>
            </a:r>
            <a:r>
              <a:rPr lang="en-US" dirty="0">
                <a:solidFill>
                  <a:prstClr val="white"/>
                </a:solidFill>
                <a:latin typeface="Lato" charset="0"/>
                <a:ea typeface="Lato" charset="0"/>
                <a:cs typeface="Lato" charset="0"/>
              </a:rPr>
              <a:t>: 5% false positives using t-test (𝛂 = .05/2)</a:t>
            </a:r>
          </a:p>
          <a:p>
            <a:endParaRPr lang="en-US" dirty="0">
              <a:solidFill>
                <a:prstClr val="black"/>
              </a:solidFill>
              <a:latin typeface="Lato" charset="0"/>
              <a:ea typeface="Lato" charset="0"/>
              <a:cs typeface="Lato" charset="0"/>
            </a:endParaRPr>
          </a:p>
          <a:p>
            <a:endParaRPr lang="en-US" b="1" dirty="0">
              <a:solidFill>
                <a:srgbClr val="FF6666"/>
              </a:solidFill>
              <a:latin typeface="Lato" charset="0"/>
              <a:ea typeface="Lato" charset="0"/>
              <a:cs typeface="Lato" charset="0"/>
            </a:endParaRPr>
          </a:p>
        </p:txBody>
      </p:sp>
      <p:pic>
        <p:nvPicPr>
          <p:cNvPr id="4" name="Picture 3" descr="null_1samp_t-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391888"/>
            <a:ext cx="9144000" cy="653142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8100" y="627951"/>
            <a:ext cx="2832100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614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ull_1samp_t-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393703"/>
            <a:ext cx="9144000" cy="653142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524000" y="-12700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white"/>
                </a:solidFill>
                <a:latin typeface="Lato" charset="0"/>
                <a:ea typeface="Lato" charset="0"/>
                <a:cs typeface="Lato" charset="0"/>
              </a:rPr>
              <a:t>100 p-values when null is </a:t>
            </a:r>
            <a:r>
              <a:rPr lang="en-US" b="1" dirty="0">
                <a:solidFill>
                  <a:srgbClr val="FF6666"/>
                </a:solidFill>
                <a:latin typeface="Lato" charset="0"/>
                <a:ea typeface="Lato" charset="0"/>
                <a:cs typeface="Lato" charset="0"/>
              </a:rPr>
              <a:t>true</a:t>
            </a:r>
            <a:r>
              <a:rPr lang="en-US" dirty="0">
                <a:solidFill>
                  <a:prstClr val="white"/>
                </a:solidFill>
                <a:latin typeface="Lato" charset="0"/>
                <a:ea typeface="Lato" charset="0"/>
                <a:cs typeface="Lato" charset="0"/>
              </a:rPr>
              <a:t>: 5% false positives using t-test (𝛂 = .05/2)</a:t>
            </a:r>
          </a:p>
          <a:p>
            <a:endParaRPr lang="en-US" dirty="0">
              <a:solidFill>
                <a:prstClr val="black"/>
              </a:solidFill>
              <a:latin typeface="Lato" charset="0"/>
              <a:ea typeface="Lato" charset="0"/>
              <a:cs typeface="Lato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8100" y="627951"/>
            <a:ext cx="2832100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022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Effect Size and Power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3148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2014280" y="4889500"/>
            <a:ext cx="1313121" cy="1981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Confusion matrix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1981200" y="1600200"/>
          <a:ext cx="8229600" cy="3210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7400"/>
                <a:gridCol w="2057400"/>
                <a:gridCol w="2057400"/>
                <a:gridCol w="2057400"/>
              </a:tblGrid>
              <a:tr h="370840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Call based on observed data</a:t>
                      </a:r>
                      <a:endParaRPr lang="en-US" dirty="0">
                        <a:solidFill>
                          <a:schemeClr val="tx1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  <a:latin typeface="Gill Sans"/>
                        <a:cs typeface="Gill San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True state of the world</a:t>
                      </a:r>
                      <a:endParaRPr lang="en-US" b="1" dirty="0">
                        <a:solidFill>
                          <a:schemeClr val="tx1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Fail to reject H</a:t>
                      </a:r>
                      <a:r>
                        <a:rPr lang="en-US" baseline="-25000" dirty="0" smtClean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0</a:t>
                      </a:r>
                      <a:endParaRPr lang="en-US" dirty="0">
                        <a:solidFill>
                          <a:schemeClr val="tx1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Reject H</a:t>
                      </a:r>
                      <a:r>
                        <a:rPr lang="en-US" baseline="-25000" dirty="0" smtClean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0</a:t>
                      </a:r>
                      <a:endParaRPr lang="en-US" dirty="0">
                        <a:solidFill>
                          <a:schemeClr val="tx1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H</a:t>
                      </a:r>
                      <a:r>
                        <a:rPr lang="en-US" baseline="-25000" dirty="0" smtClean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0</a:t>
                      </a:r>
                      <a:endParaRPr lang="en-US" dirty="0">
                        <a:solidFill>
                          <a:schemeClr val="tx1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True negative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1 – 𝝰</a:t>
                      </a:r>
                    </a:p>
                  </a:txBody>
                  <a:tcPr>
                    <a:lnL w="57150" cap="flat" cmpd="sng" algn="ctr">
                      <a:solidFill>
                        <a:srgbClr val="FF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False positive</a:t>
                      </a:r>
                    </a:p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Type I error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𝝰</a:t>
                      </a:r>
                    </a:p>
                  </a:txBody>
                  <a:tcPr>
                    <a:lnL w="57150" cap="flat" cmpd="sng" algn="ctr">
                      <a:solidFill>
                        <a:srgbClr val="FF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# true H</a:t>
                      </a:r>
                      <a:r>
                        <a:rPr lang="en-US" baseline="-25000" dirty="0" smtClean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0</a:t>
                      </a:r>
                      <a:r>
                        <a:rPr lang="en-US" baseline="0" dirty="0" smtClean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’s</a:t>
                      </a:r>
                      <a:endParaRPr lang="en-US" dirty="0" smtClean="0">
                        <a:solidFill>
                          <a:schemeClr val="tx1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  <a:p>
                      <a:endParaRPr lang="en-US" dirty="0">
                        <a:solidFill>
                          <a:schemeClr val="tx1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H</a:t>
                      </a:r>
                      <a:r>
                        <a:rPr lang="en-US" baseline="-25000" dirty="0" smtClean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1</a:t>
                      </a:r>
                      <a:endParaRPr lang="en-US" dirty="0">
                        <a:solidFill>
                          <a:schemeClr val="tx1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False negative</a:t>
                      </a:r>
                    </a:p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Type II error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Lato" charset="0"/>
                          <a:ea typeface="Lato" charset="0"/>
                          <a:cs typeface="Lato" charset="0"/>
                        </a:rPr>
                        <a:t>𝛃</a:t>
                      </a:r>
                      <a:endParaRPr lang="en-US" dirty="0" smtClean="0">
                        <a:solidFill>
                          <a:schemeClr val="tx1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True positive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1 – </a:t>
                      </a:r>
                      <a:r>
                        <a:rPr lang="en-US" dirty="0" smtClean="0">
                          <a:latin typeface="Lato" charset="0"/>
                          <a:ea typeface="Lato" charset="0"/>
                          <a:cs typeface="Lato" charset="0"/>
                        </a:rPr>
                        <a:t>𝛃</a:t>
                      </a:r>
                      <a:endParaRPr lang="en-US" dirty="0" smtClean="0">
                        <a:solidFill>
                          <a:schemeClr val="tx1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  <a:p>
                      <a:pPr algn="ctr"/>
                      <a:endParaRPr lang="en-US" dirty="0" smtClean="0">
                        <a:solidFill>
                          <a:schemeClr val="tx1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# true H</a:t>
                      </a:r>
                      <a:r>
                        <a:rPr lang="en-US" baseline="-25000" dirty="0" smtClean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1</a:t>
                      </a:r>
                      <a:r>
                        <a:rPr lang="en-US" baseline="0" dirty="0" smtClean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’s</a:t>
                      </a:r>
                      <a:endParaRPr lang="en-US" dirty="0" smtClean="0">
                        <a:solidFill>
                          <a:schemeClr val="tx1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  <a:p>
                      <a:endParaRPr lang="en-US" dirty="0">
                        <a:solidFill>
                          <a:schemeClr val="tx1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# rejected H</a:t>
                      </a:r>
                      <a:r>
                        <a:rPr lang="en-US" baseline="-25000" dirty="0" smtClean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0</a:t>
                      </a:r>
                      <a:r>
                        <a:rPr lang="en-US" baseline="0" dirty="0" smtClean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’s</a:t>
                      </a:r>
                      <a:endParaRPr lang="en-US" dirty="0">
                        <a:solidFill>
                          <a:schemeClr val="tx1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# total tests</a:t>
                      </a:r>
                      <a:endParaRPr lang="en-US" dirty="0">
                        <a:solidFill>
                          <a:schemeClr val="tx1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6" name="Cloud Callout 5"/>
          <p:cNvSpPr/>
          <p:nvPr/>
        </p:nvSpPr>
        <p:spPr>
          <a:xfrm>
            <a:off x="3878580" y="4889500"/>
            <a:ext cx="6332220" cy="1727200"/>
          </a:xfrm>
          <a:prstGeom prst="cloudCallout">
            <a:avLst>
              <a:gd name="adj1" fmla="val -63921"/>
              <a:gd name="adj2" fmla="val -29412"/>
            </a:avLst>
          </a:prstGeom>
          <a:noFill/>
          <a:ln w="25400">
            <a:solidFill>
              <a:srgbClr val="FF666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1"/>
          <a:lstStyle/>
          <a:p>
            <a:pPr algn="ctr"/>
            <a:r>
              <a:rPr lang="en-US" sz="4000" b="1" dirty="0">
                <a:solidFill>
                  <a:srgbClr val="FF6666"/>
                </a:solidFill>
                <a:latin typeface="Lobster Two"/>
                <a:cs typeface="Lobster Two"/>
              </a:rPr>
              <a:t>If the null is true…</a:t>
            </a:r>
          </a:p>
        </p:txBody>
      </p:sp>
    </p:spTree>
    <p:extLst>
      <p:ext uri="{BB962C8B-B14F-4D97-AF65-F5344CB8AC3E}">
        <p14:creationId xmlns:p14="http://schemas.microsoft.com/office/powerpoint/2010/main" val="550859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2014280" y="4889500"/>
            <a:ext cx="1313121" cy="1981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Confusion matrix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1981200" y="1600200"/>
          <a:ext cx="8229600" cy="3210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7400"/>
                <a:gridCol w="2057400"/>
                <a:gridCol w="2057400"/>
                <a:gridCol w="2057400"/>
              </a:tblGrid>
              <a:tr h="370840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Call based on observed data</a:t>
                      </a:r>
                      <a:endParaRPr lang="en-US" dirty="0">
                        <a:solidFill>
                          <a:schemeClr val="tx1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  <a:latin typeface="Gill Sans"/>
                        <a:cs typeface="Gill San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True state of the world</a:t>
                      </a:r>
                      <a:endParaRPr lang="en-US" b="1" dirty="0">
                        <a:solidFill>
                          <a:schemeClr val="tx1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Fail to reject H</a:t>
                      </a:r>
                      <a:r>
                        <a:rPr lang="en-US" baseline="-25000" dirty="0" smtClean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0</a:t>
                      </a:r>
                      <a:endParaRPr lang="en-US" dirty="0">
                        <a:solidFill>
                          <a:schemeClr val="tx1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Reject H</a:t>
                      </a:r>
                      <a:r>
                        <a:rPr lang="en-US" baseline="-25000" dirty="0" smtClean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0</a:t>
                      </a:r>
                      <a:endParaRPr lang="en-US" dirty="0">
                        <a:solidFill>
                          <a:schemeClr val="tx1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H</a:t>
                      </a:r>
                      <a:r>
                        <a:rPr lang="en-US" baseline="-25000" dirty="0" smtClean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0</a:t>
                      </a:r>
                      <a:endParaRPr lang="en-US" dirty="0">
                        <a:solidFill>
                          <a:schemeClr val="tx1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True negative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1 – 𝝰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False positive</a:t>
                      </a:r>
                    </a:p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Type I error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𝝰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# true H</a:t>
                      </a:r>
                      <a:r>
                        <a:rPr lang="en-US" baseline="-25000" dirty="0" smtClean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0</a:t>
                      </a:r>
                      <a:r>
                        <a:rPr lang="en-US" baseline="0" dirty="0" smtClean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’s</a:t>
                      </a:r>
                      <a:endParaRPr lang="en-US" dirty="0" smtClean="0">
                        <a:solidFill>
                          <a:schemeClr val="tx1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  <a:p>
                      <a:endParaRPr lang="en-US" dirty="0">
                        <a:solidFill>
                          <a:schemeClr val="tx1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H</a:t>
                      </a:r>
                      <a:r>
                        <a:rPr lang="en-US" baseline="-25000" dirty="0" smtClean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1</a:t>
                      </a:r>
                      <a:endParaRPr lang="en-US" dirty="0">
                        <a:solidFill>
                          <a:schemeClr val="tx1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False negative</a:t>
                      </a:r>
                    </a:p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Type II error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Lato" charset="0"/>
                          <a:ea typeface="Lato" charset="0"/>
                          <a:cs typeface="Lato" charset="0"/>
                        </a:rPr>
                        <a:t>𝛃</a:t>
                      </a:r>
                      <a:endParaRPr lang="en-US" dirty="0" smtClean="0">
                        <a:solidFill>
                          <a:schemeClr val="tx1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>
                    <a:lnL w="57150" cap="flat" cmpd="sng" algn="ctr">
                      <a:solidFill>
                        <a:srgbClr val="FF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True positive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1 – </a:t>
                      </a:r>
                      <a:r>
                        <a:rPr lang="en-US" dirty="0" smtClean="0">
                          <a:latin typeface="Lato" charset="0"/>
                          <a:ea typeface="Lato" charset="0"/>
                          <a:cs typeface="Lato" charset="0"/>
                        </a:rPr>
                        <a:t>𝛃</a:t>
                      </a:r>
                      <a:endParaRPr lang="en-US" dirty="0" smtClean="0">
                        <a:solidFill>
                          <a:schemeClr val="tx1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>
                    <a:lnL w="57150" cap="flat" cmpd="sng" algn="ctr">
                      <a:solidFill>
                        <a:srgbClr val="FF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# true H</a:t>
                      </a:r>
                      <a:r>
                        <a:rPr lang="en-US" baseline="-25000" dirty="0" smtClean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1</a:t>
                      </a:r>
                      <a:r>
                        <a:rPr lang="en-US" baseline="0" dirty="0" smtClean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’s</a:t>
                      </a:r>
                      <a:endParaRPr lang="en-US" dirty="0" smtClean="0">
                        <a:solidFill>
                          <a:schemeClr val="tx1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  <a:p>
                      <a:endParaRPr lang="en-US" dirty="0">
                        <a:solidFill>
                          <a:schemeClr val="tx1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# rejected H</a:t>
                      </a:r>
                      <a:r>
                        <a:rPr lang="en-US" baseline="-25000" dirty="0" smtClean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0</a:t>
                      </a:r>
                      <a:r>
                        <a:rPr lang="en-US" baseline="0" dirty="0" smtClean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’s</a:t>
                      </a:r>
                      <a:endParaRPr lang="en-US" dirty="0">
                        <a:solidFill>
                          <a:schemeClr val="tx1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# total tests</a:t>
                      </a:r>
                      <a:endParaRPr lang="en-US" dirty="0">
                        <a:solidFill>
                          <a:schemeClr val="tx1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6" name="Cloud Callout 5"/>
          <p:cNvSpPr/>
          <p:nvPr/>
        </p:nvSpPr>
        <p:spPr>
          <a:xfrm>
            <a:off x="3878580" y="4889500"/>
            <a:ext cx="6332220" cy="1727200"/>
          </a:xfrm>
          <a:prstGeom prst="cloudCallout">
            <a:avLst>
              <a:gd name="adj1" fmla="val -63921"/>
              <a:gd name="adj2" fmla="val -31618"/>
            </a:avLst>
          </a:prstGeom>
          <a:noFill/>
          <a:ln w="25400">
            <a:solidFill>
              <a:srgbClr val="FF666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sz="4000" b="1" dirty="0">
                <a:solidFill>
                  <a:srgbClr val="FF6666"/>
                </a:solidFill>
                <a:latin typeface="Lobster Two"/>
                <a:cs typeface="Lobster Two"/>
              </a:rPr>
              <a:t>But… what if we are wrong??</a:t>
            </a:r>
          </a:p>
        </p:txBody>
      </p:sp>
    </p:spTree>
    <p:extLst>
      <p:ext uri="{BB962C8B-B14F-4D97-AF65-F5344CB8AC3E}">
        <p14:creationId xmlns:p14="http://schemas.microsoft.com/office/powerpoint/2010/main" val="1695549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larity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Custom Font 1">
      <a:majorFont>
        <a:latin typeface="Bebas Neue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Aller"/>
        <a:ea typeface=""/>
        <a:cs typeface=""/>
        <a:font script="Jpan" typeface="ＭＳ Ｐ明朝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</TotalTime>
  <Words>712</Words>
  <Application>Microsoft Office PowerPoint</Application>
  <PresentationFormat>Widescreen</PresentationFormat>
  <Paragraphs>122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25</vt:i4>
      </vt:variant>
    </vt:vector>
  </HeadingPairs>
  <TitlesOfParts>
    <vt:vector size="35" baseType="lpstr">
      <vt:lpstr>Aller</vt:lpstr>
      <vt:lpstr>Arial</vt:lpstr>
      <vt:lpstr>Calibri</vt:lpstr>
      <vt:lpstr>Calibri Light</vt:lpstr>
      <vt:lpstr>Gill Sans</vt:lpstr>
      <vt:lpstr>Lato</vt:lpstr>
      <vt:lpstr>Lobster Two</vt:lpstr>
      <vt:lpstr>Noto Serif</vt:lpstr>
      <vt:lpstr>Office Theme</vt:lpstr>
      <vt:lpstr>Clarity</vt:lpstr>
      <vt:lpstr>Effect Size and Power</vt:lpstr>
      <vt:lpstr>When the null hypothesis is true</vt:lpstr>
      <vt:lpstr>PowerPoint Presentation</vt:lpstr>
      <vt:lpstr>PowerPoint Presentation</vt:lpstr>
      <vt:lpstr>PowerPoint Presentation</vt:lpstr>
      <vt:lpstr>PowerPoint Presentation</vt:lpstr>
      <vt:lpstr>Effect Size and Power</vt:lpstr>
      <vt:lpstr>Confusion matrix</vt:lpstr>
      <vt:lpstr>Confusion matrix</vt:lpstr>
      <vt:lpstr>PowerPoint Presentation</vt:lpstr>
      <vt:lpstr>Two ways we can be wrong…</vt:lpstr>
      <vt:lpstr>One way we can be wrong…</vt:lpstr>
      <vt:lpstr>The other way we can be wrong…</vt:lpstr>
      <vt:lpstr>Type II errors</vt:lpstr>
      <vt:lpstr>In our aspiring astronauts example…</vt:lpstr>
      <vt:lpstr>What if: the null hypothesis is FALSE?</vt:lpstr>
      <vt:lpstr>PowerPoint Presentation</vt:lpstr>
      <vt:lpstr>PowerPoint Presentation</vt:lpstr>
      <vt:lpstr>PowerPoint Presentation</vt:lpstr>
      <vt:lpstr>What if: the null hypothesis is FALSE?</vt:lpstr>
      <vt:lpstr>PowerPoint Presentation</vt:lpstr>
      <vt:lpstr>PowerPoint Presentation</vt:lpstr>
      <vt:lpstr>PowerPoint Presentation</vt:lpstr>
      <vt:lpstr>≈ 50% true positives seems low…</vt:lpstr>
      <vt:lpstr>Dueling distributions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Effect Size and Power</dc:title>
  <dc:creator>Rebecca Lunsford</dc:creator>
  <cp:lastModifiedBy>Rebecca Lunsford</cp:lastModifiedBy>
  <cp:revision>3</cp:revision>
  <dcterms:created xsi:type="dcterms:W3CDTF">2018-11-07T20:07:58Z</dcterms:created>
  <dcterms:modified xsi:type="dcterms:W3CDTF">2018-11-07T21:59:28Z</dcterms:modified>
</cp:coreProperties>
</file>